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10899064b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10899064b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0899064b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0899064b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10899064b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10899064b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0899064b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0899064b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0899064b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10899064b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0899064b5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10899064b5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0899064b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10899064b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10899064b5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10899064b5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10899064b5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10899064b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arxiv.org/abs/2405.07828" TargetMode="External"/><Relationship Id="rId4" Type="http://schemas.openxmlformats.org/officeDocument/2006/relationships/hyperlink" Target="https://arxiv.org/abs/2408.06731" TargetMode="External"/><Relationship Id="rId5" Type="http://schemas.openxmlformats.org/officeDocument/2006/relationships/hyperlink" Target="https://papers.ssrn.com/sol3/papers.cfm?abstract_id=4996124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datasets/tunguz/united-states-political-tweets/data?select=pence_timeline.json" TargetMode="External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367000" cy="18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Hackathon</a:t>
            </a:r>
            <a:r>
              <a:rPr lang="en"/>
              <a:t> 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88"/>
              <a:t>Trend Prediction from Social Media</a:t>
            </a:r>
            <a:endParaRPr sz="22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Exploring the Impact, Methodologies, and Predictions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188150" y="3747075"/>
            <a:ext cx="5113800" cy="10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        Presented by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  </a:t>
            </a:r>
            <a:r>
              <a:rPr lang="en" sz="1441"/>
              <a:t>Marvin Fowlkes</a:t>
            </a:r>
            <a:endParaRPr sz="1441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1"/>
              <a:t>  Mustafa Ibrahim</a:t>
            </a:r>
            <a:endParaRPr sz="1441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1"/>
              <a:t>  Sivakanesan Dhanushkanda</a:t>
            </a:r>
            <a:r>
              <a:rPr lang="en" sz="1441"/>
              <a:t> </a:t>
            </a:r>
            <a:endParaRPr sz="1441"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676" y="3990925"/>
            <a:ext cx="1373952" cy="772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035" y="270637"/>
            <a:ext cx="1648651" cy="4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8434" y="105075"/>
            <a:ext cx="965716" cy="7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1675" y="166688"/>
            <a:ext cx="1504625" cy="6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Takeaways</a:t>
            </a:r>
            <a:endParaRPr/>
          </a:p>
        </p:txBody>
      </p:sp>
      <p:sp>
        <p:nvSpPr>
          <p:cNvPr id="233" name="Google Shape;233;p22"/>
          <p:cNvSpPr txBox="1"/>
          <p:nvPr>
            <p:ph idx="1" type="body"/>
          </p:nvPr>
        </p:nvSpPr>
        <p:spPr>
          <a:xfrm>
            <a:off x="1297500" y="1567550"/>
            <a:ext cx="7038900" cy="33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Analyzed political trends using 14 days of social media data and LLMs for predictive insights.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Kaggle data from 2020 candidates, processing it for sentiment and engagement metrics with Prophet.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Public opinion shifts offer crucial insights for political strategies and public relations.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LLMs reveal trends but face challenges with bias, noise, and misinformation.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Predicted steady interest in Biden, rising engagement for Pence, stable interest in Trump, and fluctuating trends for Harris.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Findings show strong momentum for Biden and Pence, with variable sentiment for Harris.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Future improvements: Multi-platform data, extended timelines, real-time updates, and refined sentiment analysis.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Trend Prediction from Social Media</a:t>
            </a:r>
            <a:endParaRPr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297500" y="1567550"/>
            <a:ext cx="733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Problem Statement: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Analyze social media data using LLMs to identify trending topics over a short period. Predict how political trends might evolve in the next few weeks.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Scope: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Short-term trends, utilizing a dataset comprising 14 days of tweets to generate predictive insights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422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LLMs Were Used for Various Analyses for Elections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733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Gujral et al. [1] examined social media's political impact using LLMs for nuanced election predictions based on Twitter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Williams et al. [2] found that LLMs can generate convincing election disinformation, raising concerns about their misuse in political contexts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Yu et al. [3]  introduced a framework utilizing LLMs to predict election outcomes, validated with real-world and synthetic voter data.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5"/>
          <p:cNvSpPr txBox="1"/>
          <p:nvPr/>
        </p:nvSpPr>
        <p:spPr>
          <a:xfrm>
            <a:off x="3482775" y="4345675"/>
            <a:ext cx="5525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[1] </a:t>
            </a:r>
            <a:r>
              <a:rPr lang="en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Can LLMs Help Predict Elections? (Counter) Evidence from the World's Largest Democracy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[2] </a:t>
            </a:r>
            <a:r>
              <a:rPr lang="en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Large language models can consistently generate high-quality content for election disinformation operations.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[3] </a:t>
            </a:r>
            <a:r>
              <a:rPr lang="en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Will Trump Win in 2024? Predicting the US Presidential Election via Multi-step Reasoning with Large Language Models. Predicting the US Presidential Election via Multi-step Reasoning with Large Language Models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United States Political Tweets: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5"/>
              <a:t>Twitter timeline of most prominent American politicians</a:t>
            </a:r>
            <a:endParaRPr sz="1955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https://www.kaggle.com/datasets/tunguz/united-states-political-tweets/data?select=pence_timeline.json</a:t>
            </a:r>
            <a:endParaRPr sz="11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Our dataset contained 4 JSON files with tweets from the following US politicians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Joe Biden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Donald Trump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Kamala Harris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Mike Pence</a:t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675" y="3395875"/>
            <a:ext cx="1149450" cy="14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375" y="3395875"/>
            <a:ext cx="1149448" cy="1455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1075" y="3405000"/>
            <a:ext cx="1149450" cy="14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8775" y="3405375"/>
            <a:ext cx="1149450" cy="1436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</a:t>
            </a:r>
            <a:r>
              <a:rPr lang="en"/>
              <a:t>biden_timeline.json</a:t>
            </a:r>
            <a:endParaRPr/>
          </a:p>
        </p:txBody>
      </p:sp>
      <p:sp>
        <p:nvSpPr>
          <p:cNvPr id="168" name="Google Shape;168;p17"/>
          <p:cNvSpPr txBox="1"/>
          <p:nvPr>
            <p:ph idx="1" type="body"/>
          </p:nvPr>
        </p:nvSpPr>
        <p:spPr>
          <a:xfrm>
            <a:off x="1297500" y="1262750"/>
            <a:ext cx="7038900" cy="3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0:{24 items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"created_at":string"Thu Oct 22 00:30:00 +0000 2020"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"id":float1319073483943407600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"id_str":string"1319073483943407617"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"text":string"Folks, if you plan to vote by mail and haven’t requested your ballot yet, it’s important that you do so as soon as… https://t.co/LlS8JP7Nj4"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"truncated":booltrue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"entities":{...}4 items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"source":string"&lt;a href="https://studio.twitter.com" rel="nofollow"&gt;Twitter Media Studio&lt;/a&gt;"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"in_reply_to_status_id":NULL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"in_reply_to_status_id_str":NULL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"in_reply_to_user_id":NULL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"in_reply_to_user_id_str":NULL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"in_reply_to_screen_name":NULL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"user":{...}42 items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"geo":NULL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"coordinates":NULL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"place":NULL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"contributors":NULL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"is_quote_status":boolfalse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"retweet_count":int1181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"favorite_count":int4677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"favorited":boolfalse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"retweeted":boolfalse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"possibly_sensitive":boolfalse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"lang":string"en"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25"/>
              <a:t>}</a:t>
            </a:r>
            <a:endParaRPr sz="825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2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&amp; Methodology</a:t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490050" y="1489625"/>
            <a:ext cx="1293900" cy="472200"/>
          </a:xfrm>
          <a:prstGeom prst="rect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JSON dataset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3837450" y="1489625"/>
            <a:ext cx="1293900" cy="472200"/>
          </a:xfrm>
          <a:prstGeom prst="rect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Python object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6" name="Google Shape;176;p18"/>
          <p:cNvCxnSpPr>
            <a:stCxn id="174" idx="3"/>
            <a:endCxn id="175" idx="1"/>
          </p:cNvCxnSpPr>
          <p:nvPr/>
        </p:nvCxnSpPr>
        <p:spPr>
          <a:xfrm>
            <a:off x="2783950" y="1725725"/>
            <a:ext cx="1053600" cy="0"/>
          </a:xfrm>
          <a:prstGeom prst="straightConnector1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18"/>
          <p:cNvSpPr/>
          <p:nvPr/>
        </p:nvSpPr>
        <p:spPr>
          <a:xfrm>
            <a:off x="6184850" y="1495475"/>
            <a:ext cx="1293900" cy="472200"/>
          </a:xfrm>
          <a:prstGeom prst="rect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Pandas DataFrame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/>
          <p:nvPr/>
        </p:nvSpPr>
        <p:spPr>
          <a:xfrm>
            <a:off x="7533025" y="1449325"/>
            <a:ext cx="1551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New columns (text, created_at, retweet_count, favorite_count) added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4855900" y="3193625"/>
            <a:ext cx="1293900" cy="472200"/>
          </a:xfrm>
          <a:prstGeom prst="rect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Sentences &amp; Words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6831800" y="2393138"/>
            <a:ext cx="11766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 stop words, newline characters, URLs, non-ASCII characters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1490050" y="2721425"/>
            <a:ext cx="2115000" cy="472200"/>
          </a:xfrm>
          <a:prstGeom prst="rect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 with sentiment polarity (-1.0 to 1.0)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2" name="Google Shape;182;p18"/>
          <p:cNvCxnSpPr>
            <a:stCxn id="175" idx="3"/>
            <a:endCxn id="177" idx="1"/>
          </p:cNvCxnSpPr>
          <p:nvPr/>
        </p:nvCxnSpPr>
        <p:spPr>
          <a:xfrm>
            <a:off x="5131350" y="1725725"/>
            <a:ext cx="1053600" cy="6000"/>
          </a:xfrm>
          <a:prstGeom prst="straightConnector1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3" name="Google Shape;183;p18"/>
          <p:cNvSpPr txBox="1"/>
          <p:nvPr/>
        </p:nvSpPr>
        <p:spPr>
          <a:xfrm>
            <a:off x="4156650" y="3155925"/>
            <a:ext cx="655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TextBlob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library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1490050" y="3750800"/>
            <a:ext cx="2115000" cy="472200"/>
          </a:xfrm>
          <a:prstGeom prst="rect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 with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sentiment subjectivity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(0 to 1)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-171050" y="2657375"/>
            <a:ext cx="166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-1.0: Negative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0: Neutral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1.0: Positive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6" name="Google Shape;186;p18"/>
          <p:cNvSpPr txBox="1"/>
          <p:nvPr/>
        </p:nvSpPr>
        <p:spPr>
          <a:xfrm>
            <a:off x="12275" y="3736100"/>
            <a:ext cx="14859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0: Objective Statements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1: Subjective Statements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7" name="Google Shape;187;p18"/>
          <p:cNvCxnSpPr>
            <a:stCxn id="177" idx="2"/>
            <a:endCxn id="179" idx="3"/>
          </p:cNvCxnSpPr>
          <p:nvPr/>
        </p:nvCxnSpPr>
        <p:spPr>
          <a:xfrm rot="5400000">
            <a:off x="5759750" y="2357825"/>
            <a:ext cx="1462200" cy="681900"/>
          </a:xfrm>
          <a:prstGeom prst="bentConnector2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18"/>
          <p:cNvCxnSpPr/>
          <p:nvPr/>
        </p:nvCxnSpPr>
        <p:spPr>
          <a:xfrm rot="10800000">
            <a:off x="3670900" y="2956925"/>
            <a:ext cx="1185000" cy="472800"/>
          </a:xfrm>
          <a:prstGeom prst="bentConnector3">
            <a:avLst>
              <a:gd fmla="val 62576" name="adj1"/>
            </a:avLst>
          </a:prstGeom>
          <a:noFill/>
          <a:ln cap="flat" cmpd="sng" w="19050">
            <a:solidFill>
              <a:srgbClr val="8FE4B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18"/>
          <p:cNvCxnSpPr/>
          <p:nvPr/>
        </p:nvCxnSpPr>
        <p:spPr>
          <a:xfrm flipH="1">
            <a:off x="3678850" y="3429800"/>
            <a:ext cx="948300" cy="555600"/>
          </a:xfrm>
          <a:prstGeom prst="bentConnector3">
            <a:avLst>
              <a:gd fmla="val 54010" name="adj1"/>
            </a:avLst>
          </a:prstGeom>
          <a:noFill/>
          <a:ln cap="flat" cmpd="sng" w="19050">
            <a:solidFill>
              <a:srgbClr val="8FE4B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18"/>
          <p:cNvSpPr/>
          <p:nvPr/>
        </p:nvSpPr>
        <p:spPr>
          <a:xfrm>
            <a:off x="4855900" y="4419475"/>
            <a:ext cx="1293900" cy="472200"/>
          </a:xfrm>
          <a:prstGeom prst="rect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Categorized tweets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1" name="Google Shape;191;p18"/>
          <p:cNvCxnSpPr>
            <a:endCxn id="181" idx="3"/>
          </p:cNvCxnSpPr>
          <p:nvPr/>
        </p:nvCxnSpPr>
        <p:spPr>
          <a:xfrm rot="10800000">
            <a:off x="3605050" y="2957525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18"/>
          <p:cNvCxnSpPr/>
          <p:nvPr/>
        </p:nvCxnSpPr>
        <p:spPr>
          <a:xfrm rot="10800000">
            <a:off x="3614400" y="3985400"/>
            <a:ext cx="373800" cy="0"/>
          </a:xfrm>
          <a:prstGeom prst="straightConnector1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18"/>
          <p:cNvCxnSpPr>
            <a:stCxn id="179" idx="2"/>
            <a:endCxn id="190" idx="0"/>
          </p:cNvCxnSpPr>
          <p:nvPr/>
        </p:nvCxnSpPr>
        <p:spPr>
          <a:xfrm>
            <a:off x="5502850" y="3665825"/>
            <a:ext cx="0" cy="753600"/>
          </a:xfrm>
          <a:prstGeom prst="straightConnector1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" name="Google Shape;194;p18"/>
          <p:cNvSpPr txBox="1"/>
          <p:nvPr/>
        </p:nvSpPr>
        <p:spPr>
          <a:xfrm>
            <a:off x="5502850" y="3718950"/>
            <a:ext cx="11766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Based on keywords such as “election” and “children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7327675" y="4419475"/>
            <a:ext cx="1293900" cy="472200"/>
          </a:xfrm>
          <a:prstGeom prst="rect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Forecasted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6" name="Google Shape;196;p18"/>
          <p:cNvCxnSpPr>
            <a:endCxn id="195" idx="1"/>
          </p:cNvCxnSpPr>
          <p:nvPr/>
        </p:nvCxnSpPr>
        <p:spPr>
          <a:xfrm>
            <a:off x="6149875" y="4655575"/>
            <a:ext cx="1177800" cy="0"/>
          </a:xfrm>
          <a:prstGeom prst="straightConnector1">
            <a:avLst/>
          </a:prstGeom>
          <a:noFill/>
          <a:ln cap="flat" cmpd="sng" w="19050">
            <a:solidFill>
              <a:srgbClr val="8FE4B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7" name="Google Shape;197;p18"/>
          <p:cNvSpPr txBox="1"/>
          <p:nvPr/>
        </p:nvSpPr>
        <p:spPr>
          <a:xfrm>
            <a:off x="6364750" y="4392525"/>
            <a:ext cx="6555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Prophet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library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and Technologies </a:t>
            </a:r>
            <a:endParaRPr/>
          </a:p>
        </p:txBody>
      </p:sp>
      <p:pic>
        <p:nvPicPr>
          <p:cNvPr id="203" name="Google Shape;203;p19"/>
          <p:cNvPicPr preferRelativeResize="0"/>
          <p:nvPr/>
        </p:nvPicPr>
        <p:blipFill rotWithShape="1">
          <a:blip r:embed="rId3">
            <a:alphaModFix/>
          </a:blip>
          <a:srcRect b="13800" l="0" r="0" t="0"/>
          <a:stretch/>
        </p:blipFill>
        <p:spPr>
          <a:xfrm>
            <a:off x="3819288" y="1548275"/>
            <a:ext cx="1234650" cy="12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313" y="1548262"/>
            <a:ext cx="2620000" cy="13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4888" y="3698375"/>
            <a:ext cx="974953" cy="10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92361" y="3698375"/>
            <a:ext cx="1156649" cy="106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138" y="3771625"/>
            <a:ext cx="274230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0889" y="3814375"/>
            <a:ext cx="1696973" cy="8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9"/>
          <p:cNvPicPr preferRelativeResize="0"/>
          <p:nvPr/>
        </p:nvPicPr>
        <p:blipFill rotWithShape="1">
          <a:blip r:embed="rId9">
            <a:alphaModFix/>
          </a:blip>
          <a:srcRect b="34887" l="13658" r="14795" t="38248"/>
          <a:stretch/>
        </p:blipFill>
        <p:spPr>
          <a:xfrm>
            <a:off x="373012" y="1824498"/>
            <a:ext cx="2808575" cy="790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Political Trend Forecast</a:t>
            </a:r>
            <a:endParaRPr/>
          </a:p>
        </p:txBody>
      </p:sp>
      <p:pic>
        <p:nvPicPr>
          <p:cNvPr id="215" name="Google Shape;2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225" y="1167800"/>
            <a:ext cx="2772324" cy="17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650" y="1167801"/>
            <a:ext cx="2772324" cy="1777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1225" y="3131326"/>
            <a:ext cx="2772324" cy="179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7650" y="3131325"/>
            <a:ext cx="2772324" cy="17948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0"/>
          <p:cNvSpPr/>
          <p:nvPr/>
        </p:nvSpPr>
        <p:spPr>
          <a:xfrm>
            <a:off x="649625" y="1572325"/>
            <a:ext cx="1738800" cy="968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8FE4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Presidential Candidate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649625" y="3544725"/>
            <a:ext cx="1798200" cy="9681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8FE4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Vice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Presidential Candidates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Count </a:t>
            </a:r>
            <a:r>
              <a:rPr lang="en"/>
              <a:t>Comparison</a:t>
            </a:r>
            <a:endParaRPr/>
          </a:p>
        </p:txBody>
      </p:sp>
      <p:pic>
        <p:nvPicPr>
          <p:cNvPr id="226" name="Google Shape;2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2725" y="1575288"/>
            <a:ext cx="4228525" cy="275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50" y="1575275"/>
            <a:ext cx="4228525" cy="27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